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13716000" cx="24384000"/>
  <p:notesSz cx="6858000" cy="9144000"/>
  <p:embeddedFontLst>
    <p:embeddedFont>
      <p:font typeface="Helvetica Neue"/>
      <p:regular r:id="rId29"/>
      <p:bold r:id="rId30"/>
      <p:italic r:id="rId31"/>
      <p:boldItalic r:id="rId32"/>
    </p:embeddedFont>
    <p:embeddedFont>
      <p:font typeface="Helvetica Neue Light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7" roundtripDataSignature="AMtx7mi2eAOSke+r21C9g5n67iD5YpWA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HelveticaNeue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HelveticaNeue-italic.fntdata"/><Relationship Id="rId30" Type="http://schemas.openxmlformats.org/officeDocument/2006/relationships/font" Target="fonts/HelveticaNeue-bold.fntdata"/><Relationship Id="rId11" Type="http://schemas.openxmlformats.org/officeDocument/2006/relationships/slide" Target="slides/slide7.xml"/><Relationship Id="rId33" Type="http://schemas.openxmlformats.org/officeDocument/2006/relationships/font" Target="fonts/HelveticaNeueLight-regular.fntdata"/><Relationship Id="rId10" Type="http://schemas.openxmlformats.org/officeDocument/2006/relationships/slide" Target="slides/slide6.xml"/><Relationship Id="rId32" Type="http://schemas.openxmlformats.org/officeDocument/2006/relationships/font" Target="fonts/HelveticaNeue-boldItalic.fntdata"/><Relationship Id="rId13" Type="http://schemas.openxmlformats.org/officeDocument/2006/relationships/slide" Target="slides/slide9.xml"/><Relationship Id="rId35" Type="http://schemas.openxmlformats.org/officeDocument/2006/relationships/font" Target="fonts/HelveticaNeueLight-italic.fntdata"/><Relationship Id="rId12" Type="http://schemas.openxmlformats.org/officeDocument/2006/relationships/slide" Target="slides/slide8.xml"/><Relationship Id="rId34" Type="http://schemas.openxmlformats.org/officeDocument/2006/relationships/font" Target="fonts/HelveticaNeueLight-bold.fntdata"/><Relationship Id="rId15" Type="http://schemas.openxmlformats.org/officeDocument/2006/relationships/slide" Target="slides/slide11.xml"/><Relationship Id="rId37" Type="http://customschemas.google.com/relationships/presentationmetadata" Target="metadata"/><Relationship Id="rId14" Type="http://schemas.openxmlformats.org/officeDocument/2006/relationships/slide" Target="slides/slide10.xml"/><Relationship Id="rId36" Type="http://schemas.openxmlformats.org/officeDocument/2006/relationships/font" Target="fonts/HelveticaNeueLight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d6dffd027_0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5d6dffd027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1a49264e5_0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41a49264e5_0_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1a2d2fcac_0_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41a2d2fcac_0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1a49264e5_0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41a49264e5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1a2d2fcac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1a2d2fcac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d6dffd027_0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5d6dffd027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1a49264e5_0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41a49264e5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1a49264e5_0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1a49264e5_0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d6dffd027_0_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5d6dffd027_0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d6dffd027_0_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5d6dffd027_0_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d6dffd027_0_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5d6dffd027_0_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1989748fe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41989748fe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41989748fe_1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41989748fe_1_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1a2d2fcac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1a2d2fcac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d69a53579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g5d69a53579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d69a53579_0_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g5d69a53579_0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d69a53579_0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5d69a53579_0_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d69a53579_0_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5d69a53579_0_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1a49264e5_0_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41a49264e5_0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d6dffd027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5d6dffd02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Subtítulo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9682688" y="5136872"/>
            <a:ext cx="9617344" cy="2096175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6B9"/>
              </a:buClr>
              <a:buSzPts val="11200"/>
              <a:buFont typeface="Helvetica Neue"/>
              <a:buNone/>
              <a:defRPr>
                <a:solidFill>
                  <a:srgbClr val="0076B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8"/>
          <p:cNvSpPr txBox="1"/>
          <p:nvPr>
            <p:ph idx="1" type="body"/>
          </p:nvPr>
        </p:nvSpPr>
        <p:spPr>
          <a:xfrm>
            <a:off x="7133297" y="8161734"/>
            <a:ext cx="14716126" cy="3472533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/>
            </a:lvl5pPr>
            <a:lvl6pPr indent="-39433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12" name="Google Shape;12;p8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itação">
  <p:cSld name="Citaçã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7"/>
          <p:cNvSpPr txBox="1"/>
          <p:nvPr>
            <p:ph idx="1" type="body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i="1" sz="3200">
                <a:solidFill>
                  <a:srgbClr val="000000"/>
                </a:solidFill>
              </a:defRPr>
            </a:lvl1pPr>
            <a:lvl2pPr indent="-39433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2" type="body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None/>
              <a:defRPr sz="4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9433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49" name="Google Shape;49;p17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to">
  <p:cSld name="Foto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8"/>
          <p:cNvSpPr/>
          <p:nvPr>
            <p:ph idx="2" type="pic"/>
          </p:nvPr>
        </p:nvSpPr>
        <p:spPr>
          <a:xfrm>
            <a:off x="6337904" y="1079370"/>
            <a:ext cx="15964160" cy="11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" name="Google Shape;52;p18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>
  <p:cSld name="Em Branc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9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Marcador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9"/>
          <p:cNvSpPr txBox="1"/>
          <p:nvPr>
            <p:ph type="title"/>
          </p:nvPr>
        </p:nvSpPr>
        <p:spPr>
          <a:xfrm>
            <a:off x="5825058" y="357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9pPr>
          </a:lstStyle>
          <a:p/>
        </p:txBody>
      </p:sp>
      <p:sp>
        <p:nvSpPr>
          <p:cNvPr id="15" name="Google Shape;15;p9"/>
          <p:cNvSpPr txBox="1"/>
          <p:nvPr>
            <p:ph idx="1" type="body"/>
          </p:nvPr>
        </p:nvSpPr>
        <p:spPr>
          <a:xfrm>
            <a:off x="5825058" y="3643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16" name="Google Shape;16;p9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- Superior">
  <p:cSld name="Título - Superio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/>
          <p:nvPr>
            <p:ph type="title"/>
          </p:nvPr>
        </p:nvSpPr>
        <p:spPr>
          <a:xfrm>
            <a:off x="5769766" y="384833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9pPr>
          </a:lstStyle>
          <a:p/>
        </p:txBody>
      </p:sp>
      <p:sp>
        <p:nvSpPr>
          <p:cNvPr id="19" name="Google Shape;19;p10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- Centro">
  <p:cSld name="Título - Centr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1"/>
          <p:cNvSpPr txBox="1"/>
          <p:nvPr>
            <p:ph type="title"/>
          </p:nvPr>
        </p:nvSpPr>
        <p:spPr>
          <a:xfrm>
            <a:off x="8524389" y="4121587"/>
            <a:ext cx="1359677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9pPr>
          </a:lstStyle>
          <a:p/>
        </p:txBody>
      </p:sp>
      <p:sp>
        <p:nvSpPr>
          <p:cNvPr id="22" name="Google Shape;22;p11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to - Horizontal">
  <p:cSld name="Foto - Horizontal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2"/>
          <p:cNvSpPr/>
          <p:nvPr>
            <p:ph idx="2" type="pic"/>
          </p:nvPr>
        </p:nvSpPr>
        <p:spPr>
          <a:xfrm>
            <a:off x="5997510" y="1323200"/>
            <a:ext cx="13716002" cy="8304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" name="Google Shape;25;p12"/>
          <p:cNvSpPr txBox="1"/>
          <p:nvPr>
            <p:ph type="title"/>
          </p:nvPr>
        </p:nvSpPr>
        <p:spPr>
          <a:xfrm>
            <a:off x="6022779" y="9558194"/>
            <a:ext cx="13660699" cy="2000251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9pPr>
          </a:lstStyle>
          <a:p/>
        </p:txBody>
      </p:sp>
      <p:sp>
        <p:nvSpPr>
          <p:cNvPr id="26" name="Google Shape;26;p12"/>
          <p:cNvSpPr txBox="1"/>
          <p:nvPr>
            <p:ph idx="1" type="body"/>
          </p:nvPr>
        </p:nvSpPr>
        <p:spPr>
          <a:xfrm>
            <a:off x="5958573" y="11516475"/>
            <a:ext cx="13421611" cy="167696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/>
            </a:lvl5pPr>
            <a:lvl6pPr indent="-39433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27" name="Google Shape;27;p12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to - Vertical">
  <p:cSld name="Foto - Vertical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3"/>
          <p:cNvSpPr/>
          <p:nvPr>
            <p:ph idx="2" type="pic"/>
          </p:nvPr>
        </p:nvSpPr>
        <p:spPr>
          <a:xfrm>
            <a:off x="13767338" y="1080492"/>
            <a:ext cx="7500938" cy="115550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" name="Google Shape;30;p13"/>
          <p:cNvSpPr txBox="1"/>
          <p:nvPr>
            <p:ph type="title"/>
          </p:nvPr>
        </p:nvSpPr>
        <p:spPr>
          <a:xfrm>
            <a:off x="5659181" y="1080492"/>
            <a:ext cx="7500938" cy="5607844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"/>
              <a:buNone/>
              <a:defRPr sz="84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1" type="body"/>
          </p:nvPr>
        </p:nvSpPr>
        <p:spPr>
          <a:xfrm>
            <a:off x="5659181" y="6831210"/>
            <a:ext cx="7500938" cy="5786439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</a:defRPr>
            </a:lvl5pPr>
            <a:lvl6pPr indent="-39433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, Marcadores e Foto">
  <p:cSld name="Título, Marcadores e Foto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/>
          <p:nvPr>
            <p:ph idx="2" type="pic"/>
          </p:nvPr>
        </p:nvSpPr>
        <p:spPr>
          <a:xfrm>
            <a:off x="14264969" y="3532727"/>
            <a:ext cx="7500939" cy="8840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5" name="Google Shape;35;p14"/>
          <p:cNvSpPr txBox="1"/>
          <p:nvPr>
            <p:ph type="title"/>
          </p:nvPr>
        </p:nvSpPr>
        <p:spPr>
          <a:xfrm>
            <a:off x="5659181" y="246602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9pPr>
          </a:lstStyle>
          <a:p/>
        </p:txBody>
      </p:sp>
      <p:sp>
        <p:nvSpPr>
          <p:cNvPr id="36" name="Google Shape;36;p14"/>
          <p:cNvSpPr txBox="1"/>
          <p:nvPr>
            <p:ph idx="1" type="body"/>
          </p:nvPr>
        </p:nvSpPr>
        <p:spPr>
          <a:xfrm>
            <a:off x="6156813" y="3532727"/>
            <a:ext cx="7500939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indent="-578485" lvl="0" marL="4572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Helvetica Neue"/>
              <a:buChar char="•"/>
              <a:defRPr sz="3800">
                <a:solidFill>
                  <a:srgbClr val="000000"/>
                </a:solidFill>
              </a:defRPr>
            </a:lvl1pPr>
            <a:lvl2pPr indent="-578485" lvl="1" marL="9144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Helvetica Neue"/>
              <a:buChar char="•"/>
              <a:defRPr sz="3800">
                <a:solidFill>
                  <a:srgbClr val="000000"/>
                </a:solidFill>
              </a:defRPr>
            </a:lvl2pPr>
            <a:lvl3pPr indent="-578485" lvl="2" marL="13716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Helvetica Neue"/>
              <a:buChar char="•"/>
              <a:defRPr sz="3800">
                <a:solidFill>
                  <a:srgbClr val="000000"/>
                </a:solidFill>
              </a:defRPr>
            </a:lvl3pPr>
            <a:lvl4pPr indent="-578485" lvl="3" marL="18288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Helvetica Neue"/>
              <a:buChar char="•"/>
              <a:defRPr sz="3800">
                <a:solidFill>
                  <a:srgbClr val="000000"/>
                </a:solidFill>
              </a:defRPr>
            </a:lvl4pPr>
            <a:lvl5pPr indent="-578485" lvl="4" marL="22860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Helvetica Neue"/>
              <a:buChar char="•"/>
              <a:defRPr sz="3800">
                <a:solidFill>
                  <a:srgbClr val="000000"/>
                </a:solidFill>
              </a:defRPr>
            </a:lvl5pPr>
            <a:lvl6pPr indent="-39433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37" name="Google Shape;37;p14"/>
          <p:cNvSpPr txBox="1"/>
          <p:nvPr>
            <p:ph idx="12" type="sldNum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rcadores">
  <p:cSld name="Marcadore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5"/>
          <p:cNvSpPr txBox="1"/>
          <p:nvPr>
            <p:ph idx="1" type="body"/>
          </p:nvPr>
        </p:nvSpPr>
        <p:spPr>
          <a:xfrm>
            <a:off x="6433276" y="1785937"/>
            <a:ext cx="15609095" cy="10144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40" name="Google Shape;40;p15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ês Fotos">
  <p:cSld name="Três Foto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6"/>
          <p:cNvSpPr/>
          <p:nvPr>
            <p:ph idx="2" type="pic"/>
          </p:nvPr>
        </p:nvSpPr>
        <p:spPr>
          <a:xfrm>
            <a:off x="14596725" y="7288609"/>
            <a:ext cx="7500938" cy="5304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3" name="Google Shape;43;p16"/>
          <p:cNvSpPr/>
          <p:nvPr>
            <p:ph idx="3" type="pic"/>
          </p:nvPr>
        </p:nvSpPr>
        <p:spPr>
          <a:xfrm>
            <a:off x="14596725" y="1377156"/>
            <a:ext cx="7500938" cy="5304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4" name="Google Shape;44;p16"/>
          <p:cNvSpPr/>
          <p:nvPr>
            <p:ph idx="4" type="pic"/>
          </p:nvPr>
        </p:nvSpPr>
        <p:spPr>
          <a:xfrm>
            <a:off x="6488568" y="1377156"/>
            <a:ext cx="7500939" cy="11215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5" name="Google Shape;45;p16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5769766" y="384833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4387453" y="3643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indent="-688975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88975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88975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88975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88975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88975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88975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88975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88975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hyperlink" Target="http://drive.google.com/file/d/1ddPnUaFQhJdBz53HZ3D5D7hqFPYOiefZ/view" TargetMode="External"/><Relationship Id="rId10" Type="http://schemas.openxmlformats.org/officeDocument/2006/relationships/image" Target="../media/image13.jpg"/><Relationship Id="rId13" Type="http://schemas.openxmlformats.org/officeDocument/2006/relationships/hyperlink" Target="http://drive.google.com/file/d/17-W2y8s0UqNyOYq9tDL5ZqLuO7bu-dzp/view" TargetMode="External"/><Relationship Id="rId1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X6QFgrdxicaOyeYOGVR8bREhxFqFxGF8/view" TargetMode="External"/><Relationship Id="rId4" Type="http://schemas.openxmlformats.org/officeDocument/2006/relationships/image" Target="../media/image10.jpg"/><Relationship Id="rId9" Type="http://schemas.openxmlformats.org/officeDocument/2006/relationships/hyperlink" Target="http://drive.google.com/file/d/1dn4GnPsruvxWJ07fVhFrWFX12h-SUG4r/view" TargetMode="External"/><Relationship Id="rId15" Type="http://schemas.openxmlformats.org/officeDocument/2006/relationships/hyperlink" Target="https://api.flutter.dev/flutter/animation/Curves-class.html" TargetMode="External"/><Relationship Id="rId14" Type="http://schemas.openxmlformats.org/officeDocument/2006/relationships/image" Target="../media/image15.jpg"/><Relationship Id="rId5" Type="http://schemas.openxmlformats.org/officeDocument/2006/relationships/hyperlink" Target="http://drive.google.com/file/d/1lKh5Yusuqh2LTgP1RmdnCGKMJqIFvaV9/view" TargetMode="External"/><Relationship Id="rId6" Type="http://schemas.openxmlformats.org/officeDocument/2006/relationships/image" Target="../media/image11.jpg"/><Relationship Id="rId7" Type="http://schemas.openxmlformats.org/officeDocument/2006/relationships/hyperlink" Target="http://drive.google.com/file/d/1jlH5PhXsboWGKhaOy7syacwNGreT4Cq1/view" TargetMode="External"/><Relationship Id="rId8" Type="http://schemas.openxmlformats.org/officeDocument/2006/relationships/image" Target="../media/image1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jpg"/><Relationship Id="rId4" Type="http://schemas.openxmlformats.org/officeDocument/2006/relationships/image" Target="../media/image2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0" Type="http://schemas.openxmlformats.org/officeDocument/2006/relationships/hyperlink" Target="https://flutter.dev/docs/development/ui/widgets/animation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www.youtube.com/watch?v=LWKENpwDKiM" TargetMode="External"/><Relationship Id="rId4" Type="http://schemas.openxmlformats.org/officeDocument/2006/relationships/image" Target="../media/image26.jpg"/><Relationship Id="rId9" Type="http://schemas.openxmlformats.org/officeDocument/2006/relationships/hyperlink" Target="http://drive.google.com/file/d/19SIUnhoOo34DR4YVWepfs4lsgcVlFf96/view" TargetMode="External"/><Relationship Id="rId5" Type="http://schemas.openxmlformats.org/officeDocument/2006/relationships/hyperlink" Target="http://www.youtube.com/watch?v=CEcFnqRDfgw" TargetMode="External"/><Relationship Id="rId6" Type="http://schemas.openxmlformats.org/officeDocument/2006/relationships/image" Target="../media/image27.jpg"/><Relationship Id="rId7" Type="http://schemas.openxmlformats.org/officeDocument/2006/relationships/hyperlink" Target="http://drive.google.com/file/d/11TlElPo8BDnn-RoK9sCtdAdxsDuhxgVf/view" TargetMode="External"/><Relationship Id="rId8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drive.google.com/file/d/1daxYq0yOw1X9J6byOhjmWnKfJqR1I888/view" TargetMode="External"/><Relationship Id="rId4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Relationship Id="rId4" Type="http://schemas.openxmlformats.org/officeDocument/2006/relationships/image" Target="../media/image7.jpg"/><Relationship Id="rId5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 txBox="1"/>
          <p:nvPr>
            <p:ph idx="4294967295" type="ctrTitle"/>
          </p:nvPr>
        </p:nvSpPr>
        <p:spPr>
          <a:xfrm>
            <a:off x="8567608" y="5370501"/>
            <a:ext cx="134592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6B9"/>
              </a:buClr>
              <a:buSzPts val="11200"/>
              <a:buFont typeface="Helvetica Neue"/>
              <a:buNone/>
            </a:pPr>
            <a:r>
              <a:rPr lang="en-US">
                <a:solidFill>
                  <a:srgbClr val="0076B9"/>
                </a:solidFill>
              </a:rPr>
              <a:t>Animando seu aplicativo</a:t>
            </a:r>
            <a:endParaRPr>
              <a:solidFill>
                <a:srgbClr val="0076B9"/>
              </a:solidFill>
            </a:endParaRPr>
          </a:p>
        </p:txBody>
      </p:sp>
      <p:sp>
        <p:nvSpPr>
          <p:cNvPr id="60" name="Google Shape;60;p1"/>
          <p:cNvSpPr txBox="1"/>
          <p:nvPr>
            <p:ph idx="4294967295" type="subTitle"/>
          </p:nvPr>
        </p:nvSpPr>
        <p:spPr>
          <a:xfrm>
            <a:off x="7939199" y="8423009"/>
            <a:ext cx="14716200" cy="3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00"/>
              <a:buFont typeface="Helvetica Neue"/>
              <a:buNone/>
            </a:pPr>
            <a:r>
              <a:rPr lang="en-US" sz="7800"/>
              <a:t>Aprendendo os conceitos de animações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d6dffd027_0_8"/>
          <p:cNvSpPr txBox="1"/>
          <p:nvPr>
            <p:ph type="title"/>
          </p:nvPr>
        </p:nvSpPr>
        <p:spPr>
          <a:xfrm>
            <a:off x="7641216" y="825183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/>
              <a:t>Curvas de animação</a:t>
            </a:r>
            <a:endParaRPr/>
          </a:p>
        </p:txBody>
      </p:sp>
      <p:sp>
        <p:nvSpPr>
          <p:cNvPr id="125" name="Google Shape;125;g5d6dffd027_0_8"/>
          <p:cNvSpPr txBox="1"/>
          <p:nvPr/>
        </p:nvSpPr>
        <p:spPr>
          <a:xfrm>
            <a:off x="9318575" y="4429175"/>
            <a:ext cx="11321100" cy="19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" name="Google Shape;126;g5d6dffd027_0_8"/>
          <p:cNvSpPr txBox="1"/>
          <p:nvPr/>
        </p:nvSpPr>
        <p:spPr>
          <a:xfrm>
            <a:off x="6495125" y="3420825"/>
            <a:ext cx="16274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7" name="Google Shape;127;g5d6dffd027_0_8" title="curve_bounce_i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6625" y="4429175"/>
            <a:ext cx="4572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5d6dffd027_0_8" title="curve_bounce_in_out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21550" y="4429175"/>
            <a:ext cx="4572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5d6dffd027_0_8" title="curve_bounce_out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125825" y="4429175"/>
            <a:ext cx="4572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5d6dffd027_0_8" title="curve_ease_in_out_expo.mp4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96625" y="9056400"/>
            <a:ext cx="4572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5d6dffd027_0_8" title="curve_elastic_in_out.mp4">
            <a:hlinkClick r:id="rId11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621550" y="9056400"/>
            <a:ext cx="4572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5d6dffd027_0_8" title="curve_decelerate.mp4">
            <a:hlinkClick r:id="rId13"/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6346475" y="9056400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5d6dffd027_0_8"/>
          <p:cNvSpPr txBox="1"/>
          <p:nvPr/>
        </p:nvSpPr>
        <p:spPr>
          <a:xfrm>
            <a:off x="10621550" y="12681750"/>
            <a:ext cx="12481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sng">
                <a:solidFill>
                  <a:schemeClr val="hlink"/>
                </a:solidFill>
                <a:hlinkClick r:id="rId15"/>
              </a:rPr>
              <a:t>Link das curvas</a:t>
            </a:r>
            <a:endParaRPr sz="3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1a49264e5_0_23"/>
          <p:cNvSpPr txBox="1"/>
          <p:nvPr>
            <p:ph type="title"/>
          </p:nvPr>
        </p:nvSpPr>
        <p:spPr>
          <a:xfrm>
            <a:off x="9792141" y="669333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/>
              <a:t>Tween</a:t>
            </a:r>
            <a:endParaRPr/>
          </a:p>
        </p:txBody>
      </p:sp>
      <p:sp>
        <p:nvSpPr>
          <p:cNvPr id="139" name="Google Shape;139;g41a49264e5_0_23"/>
          <p:cNvSpPr txBox="1"/>
          <p:nvPr/>
        </p:nvSpPr>
        <p:spPr>
          <a:xfrm>
            <a:off x="9318575" y="4429175"/>
            <a:ext cx="11321100" cy="19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0" name="Google Shape;140;g41a49264e5_0_23"/>
          <p:cNvSpPr txBox="1"/>
          <p:nvPr/>
        </p:nvSpPr>
        <p:spPr>
          <a:xfrm>
            <a:off x="6495125" y="3420825"/>
            <a:ext cx="16274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1" name="Google Shape;141;g41a49264e5_0_23"/>
          <p:cNvSpPr txBox="1"/>
          <p:nvPr/>
        </p:nvSpPr>
        <p:spPr>
          <a:xfrm>
            <a:off x="7375750" y="6935400"/>
            <a:ext cx="196392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2" name="Google Shape;142;g41a49264e5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100" y="6344975"/>
            <a:ext cx="21384475" cy="191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1a2d2fcac_0_13"/>
          <p:cNvSpPr txBox="1"/>
          <p:nvPr>
            <p:ph type="title"/>
          </p:nvPr>
        </p:nvSpPr>
        <p:spPr>
          <a:xfrm>
            <a:off x="8550591" y="553133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/>
              <a:t>TweenSequence</a:t>
            </a:r>
            <a:endParaRPr/>
          </a:p>
        </p:txBody>
      </p:sp>
      <p:sp>
        <p:nvSpPr>
          <p:cNvPr id="148" name="Google Shape;148;g41a2d2fcac_0_13"/>
          <p:cNvSpPr txBox="1"/>
          <p:nvPr/>
        </p:nvSpPr>
        <p:spPr>
          <a:xfrm>
            <a:off x="9318575" y="4429175"/>
            <a:ext cx="11321100" cy="19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9" name="Google Shape;149;g41a2d2fcac_0_13"/>
          <p:cNvSpPr txBox="1"/>
          <p:nvPr/>
        </p:nvSpPr>
        <p:spPr>
          <a:xfrm>
            <a:off x="6495125" y="3420825"/>
            <a:ext cx="16274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0" name="Google Shape;150;g41a2d2fcac_0_13"/>
          <p:cNvSpPr txBox="1"/>
          <p:nvPr/>
        </p:nvSpPr>
        <p:spPr>
          <a:xfrm>
            <a:off x="7375750" y="6935400"/>
            <a:ext cx="196392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1" name="Google Shape;151;g41a2d2fcac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375" y="6347475"/>
            <a:ext cx="21703075" cy="361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1a49264e5_0_15"/>
          <p:cNvSpPr txBox="1"/>
          <p:nvPr>
            <p:ph type="title"/>
          </p:nvPr>
        </p:nvSpPr>
        <p:spPr>
          <a:xfrm>
            <a:off x="9390841" y="802758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/>
              <a:t>CurvedAnimation</a:t>
            </a:r>
            <a:endParaRPr/>
          </a:p>
        </p:txBody>
      </p:sp>
      <p:sp>
        <p:nvSpPr>
          <p:cNvPr id="157" name="Google Shape;157;g41a49264e5_0_15"/>
          <p:cNvSpPr txBox="1"/>
          <p:nvPr/>
        </p:nvSpPr>
        <p:spPr>
          <a:xfrm>
            <a:off x="9318575" y="4429175"/>
            <a:ext cx="11321100" cy="19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g41a49264e5_0_15"/>
          <p:cNvSpPr txBox="1"/>
          <p:nvPr/>
        </p:nvSpPr>
        <p:spPr>
          <a:xfrm>
            <a:off x="6495125" y="3420825"/>
            <a:ext cx="16274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g41a49264e5_0_15"/>
          <p:cNvSpPr txBox="1"/>
          <p:nvPr/>
        </p:nvSpPr>
        <p:spPr>
          <a:xfrm>
            <a:off x="7375750" y="6935400"/>
            <a:ext cx="196392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0" name="Google Shape;160;g41a49264e5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375" y="5233250"/>
            <a:ext cx="20639350" cy="46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1a2d2fcac_0_5"/>
          <p:cNvSpPr txBox="1"/>
          <p:nvPr>
            <p:ph type="title"/>
          </p:nvPr>
        </p:nvSpPr>
        <p:spPr>
          <a:xfrm>
            <a:off x="5769766" y="384833"/>
            <a:ext cx="15609000" cy="3036000"/>
          </a:xfrm>
          <a:prstGeom prst="rect">
            <a:avLst/>
          </a:prstGeom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Curves</a:t>
            </a:r>
            <a:endParaRPr/>
          </a:p>
        </p:txBody>
      </p:sp>
      <p:pic>
        <p:nvPicPr>
          <p:cNvPr id="166" name="Google Shape;166;g41a2d2fcac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3640" y="5003682"/>
            <a:ext cx="18442085" cy="303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d6dffd027_0_22"/>
          <p:cNvSpPr txBox="1"/>
          <p:nvPr>
            <p:ph type="title"/>
          </p:nvPr>
        </p:nvSpPr>
        <p:spPr>
          <a:xfrm>
            <a:off x="9390841" y="802758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/>
              <a:t>Interval</a:t>
            </a:r>
            <a:endParaRPr/>
          </a:p>
        </p:txBody>
      </p:sp>
      <p:sp>
        <p:nvSpPr>
          <p:cNvPr id="172" name="Google Shape;172;g5d6dffd027_0_22"/>
          <p:cNvSpPr txBox="1"/>
          <p:nvPr/>
        </p:nvSpPr>
        <p:spPr>
          <a:xfrm>
            <a:off x="9318575" y="4429175"/>
            <a:ext cx="11321100" cy="19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" name="Google Shape;173;g5d6dffd027_0_22"/>
          <p:cNvSpPr txBox="1"/>
          <p:nvPr/>
        </p:nvSpPr>
        <p:spPr>
          <a:xfrm>
            <a:off x="6495125" y="3420825"/>
            <a:ext cx="16274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4" name="Google Shape;174;g5d6dffd027_0_22"/>
          <p:cNvSpPr txBox="1"/>
          <p:nvPr/>
        </p:nvSpPr>
        <p:spPr>
          <a:xfrm>
            <a:off x="7375750" y="6935400"/>
            <a:ext cx="196392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5" name="Google Shape;175;g5d6dffd027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375" y="5233250"/>
            <a:ext cx="20639350" cy="46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1a49264e5_0_4"/>
          <p:cNvSpPr txBox="1"/>
          <p:nvPr>
            <p:ph type="title"/>
          </p:nvPr>
        </p:nvSpPr>
        <p:spPr>
          <a:xfrm>
            <a:off x="7641216" y="825183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/>
              <a:t>AnimationController</a:t>
            </a:r>
            <a:endParaRPr/>
          </a:p>
        </p:txBody>
      </p:sp>
      <p:sp>
        <p:nvSpPr>
          <p:cNvPr id="181" name="Google Shape;181;g41a49264e5_0_4"/>
          <p:cNvSpPr txBox="1"/>
          <p:nvPr/>
        </p:nvSpPr>
        <p:spPr>
          <a:xfrm>
            <a:off x="9318575" y="4429175"/>
            <a:ext cx="11321100" cy="19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2" name="Google Shape;182;g41a49264e5_0_4"/>
          <p:cNvSpPr txBox="1"/>
          <p:nvPr/>
        </p:nvSpPr>
        <p:spPr>
          <a:xfrm>
            <a:off x="6495125" y="3420825"/>
            <a:ext cx="16274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3" name="Google Shape;183;g41a49264e5_0_4"/>
          <p:cNvSpPr txBox="1"/>
          <p:nvPr/>
        </p:nvSpPr>
        <p:spPr>
          <a:xfrm>
            <a:off x="7375750" y="6935400"/>
            <a:ext cx="196392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4" name="Google Shape;184;g41a49264e5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5000" y="4640925"/>
            <a:ext cx="17646475" cy="477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1a49264e5_0_32"/>
          <p:cNvSpPr txBox="1"/>
          <p:nvPr>
            <p:ph type="title"/>
          </p:nvPr>
        </p:nvSpPr>
        <p:spPr>
          <a:xfrm>
            <a:off x="5769766" y="1382358"/>
            <a:ext cx="15609000" cy="3036000"/>
          </a:xfrm>
          <a:prstGeom prst="rect">
            <a:avLst/>
          </a:prstGeom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Controlando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animação</a:t>
            </a:r>
            <a:endParaRPr/>
          </a:p>
        </p:txBody>
      </p:sp>
      <p:pic>
        <p:nvPicPr>
          <p:cNvPr id="190" name="Google Shape;190;g41a49264e5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8163" y="6677600"/>
            <a:ext cx="16788137" cy="162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41a49264e5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2813" y="9651168"/>
            <a:ext cx="15609000" cy="1627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d6dffd027_0_35"/>
          <p:cNvSpPr txBox="1"/>
          <p:nvPr>
            <p:ph type="title"/>
          </p:nvPr>
        </p:nvSpPr>
        <p:spPr>
          <a:xfrm>
            <a:off x="7641216" y="825183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/>
              <a:t>Animated Builder</a:t>
            </a:r>
            <a:endParaRPr/>
          </a:p>
        </p:txBody>
      </p:sp>
      <p:sp>
        <p:nvSpPr>
          <p:cNvPr id="197" name="Google Shape;197;g5d6dffd027_0_35"/>
          <p:cNvSpPr txBox="1"/>
          <p:nvPr/>
        </p:nvSpPr>
        <p:spPr>
          <a:xfrm>
            <a:off x="9318575" y="4429175"/>
            <a:ext cx="11321100" cy="19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8" name="Google Shape;198;g5d6dffd027_0_35"/>
          <p:cNvSpPr txBox="1"/>
          <p:nvPr/>
        </p:nvSpPr>
        <p:spPr>
          <a:xfrm>
            <a:off x="6495125" y="3420825"/>
            <a:ext cx="16274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9" name="Google Shape;199;g5d6dffd027_0_35"/>
          <p:cNvSpPr txBox="1"/>
          <p:nvPr/>
        </p:nvSpPr>
        <p:spPr>
          <a:xfrm>
            <a:off x="7375750" y="6935400"/>
            <a:ext cx="196392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0" name="Google Shape;200;g5d6dffd027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5806" y="3861174"/>
            <a:ext cx="15605294" cy="928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d6dffd027_0_49"/>
          <p:cNvSpPr txBox="1"/>
          <p:nvPr>
            <p:ph type="title"/>
          </p:nvPr>
        </p:nvSpPr>
        <p:spPr>
          <a:xfrm>
            <a:off x="7641216" y="825183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/>
              <a:t>Como analisar uma animação?</a:t>
            </a:r>
            <a:endParaRPr/>
          </a:p>
        </p:txBody>
      </p:sp>
      <p:sp>
        <p:nvSpPr>
          <p:cNvPr id="206" name="Google Shape;206;g5d6dffd027_0_49"/>
          <p:cNvSpPr txBox="1"/>
          <p:nvPr/>
        </p:nvSpPr>
        <p:spPr>
          <a:xfrm>
            <a:off x="9318575" y="4429175"/>
            <a:ext cx="11321100" cy="19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7" name="Google Shape;207;g5d6dffd027_0_49"/>
          <p:cNvSpPr txBox="1"/>
          <p:nvPr/>
        </p:nvSpPr>
        <p:spPr>
          <a:xfrm>
            <a:off x="6495125" y="3420825"/>
            <a:ext cx="16274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8" name="Google Shape;208;g5d6dffd027_0_49"/>
          <p:cNvSpPr txBox="1"/>
          <p:nvPr/>
        </p:nvSpPr>
        <p:spPr>
          <a:xfrm>
            <a:off x="5805000" y="4429175"/>
            <a:ext cx="196392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609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●"/>
            </a:pPr>
            <a:r>
              <a:rPr lang="en-US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Observar o fluxo,</a:t>
            </a:r>
            <a:endParaRPr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analisar quantas animações </a:t>
            </a:r>
            <a:r>
              <a:rPr lang="en-US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compõem</a:t>
            </a:r>
            <a:r>
              <a:rPr lang="en-US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 conjunto</a:t>
            </a:r>
            <a:endParaRPr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609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●"/>
            </a:pPr>
            <a:r>
              <a:rPr lang="en-US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Descrever todas as animações separadas</a:t>
            </a:r>
            <a:endParaRPr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609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●"/>
            </a:pPr>
            <a:r>
              <a:rPr lang="en-US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Implementar cada animação</a:t>
            </a:r>
            <a:endParaRPr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609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●"/>
            </a:pPr>
            <a:r>
              <a:rPr lang="en-US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Juntar todas e trabalhar com o Interval </a:t>
            </a:r>
            <a:endParaRPr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/>
          <p:nvPr>
            <p:ph type="title"/>
          </p:nvPr>
        </p:nvSpPr>
        <p:spPr>
          <a:xfrm>
            <a:off x="5859408" y="337350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b="0" i="0" lang="en-US" sz="11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Cronograma</a:t>
            </a:r>
            <a:endParaRPr/>
          </a:p>
        </p:txBody>
      </p:sp>
      <p:sp>
        <p:nvSpPr>
          <p:cNvPr id="66" name="Google Shape;66;p3"/>
          <p:cNvSpPr txBox="1"/>
          <p:nvPr>
            <p:ph idx="1" type="body"/>
          </p:nvPr>
        </p:nvSpPr>
        <p:spPr>
          <a:xfrm>
            <a:off x="6202433" y="4080875"/>
            <a:ext cx="15609000" cy="88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/>
          <a:p>
            <a:pPr indent="-611187" lvl="0" marL="6111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45"/>
              <a:buFont typeface="Helvetica Neue"/>
              <a:buChar char="•"/>
            </a:pPr>
            <a:r>
              <a:rPr lang="en-US" sz="6100"/>
              <a:t> Porque usar animações?</a:t>
            </a:r>
            <a:endParaRPr/>
          </a:p>
          <a:p>
            <a:pPr indent="-611187" lvl="0" marL="611187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8845"/>
              <a:buFont typeface="Helvetica Neue"/>
              <a:buChar char="•"/>
            </a:pPr>
            <a:r>
              <a:rPr lang="en-US" sz="6100"/>
              <a:t> Os 3 pilares da animação</a:t>
            </a:r>
            <a:endParaRPr/>
          </a:p>
          <a:p>
            <a:pPr indent="-611187" lvl="0" marL="611187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8845"/>
              <a:buFont typeface="Helvetica Neue"/>
              <a:buChar char="•"/>
            </a:pPr>
            <a:r>
              <a:rPr lang="en-US" sz="6100"/>
              <a:t> Interligando os pontos</a:t>
            </a:r>
            <a:endParaRPr/>
          </a:p>
          <a:p>
            <a:pPr indent="-611187" lvl="0" marL="611187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8845"/>
              <a:buFont typeface="Helvetica Neue"/>
              <a:buChar char="•"/>
            </a:pPr>
            <a:r>
              <a:rPr lang="en-US" sz="6100"/>
              <a:t> Como tirar do papel uma animação?</a:t>
            </a:r>
            <a:endParaRPr sz="6100"/>
          </a:p>
          <a:p>
            <a:pPr indent="0" lvl="0" marL="694531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6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d6dffd027_0_56"/>
          <p:cNvSpPr txBox="1"/>
          <p:nvPr>
            <p:ph type="title"/>
          </p:nvPr>
        </p:nvSpPr>
        <p:spPr>
          <a:xfrm>
            <a:off x="7641216" y="825183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/>
              <a:t>Como analisar uma animação?</a:t>
            </a:r>
            <a:endParaRPr/>
          </a:p>
        </p:txBody>
      </p:sp>
      <p:sp>
        <p:nvSpPr>
          <p:cNvPr id="214" name="Google Shape;214;g5d6dffd027_0_56"/>
          <p:cNvSpPr txBox="1"/>
          <p:nvPr/>
        </p:nvSpPr>
        <p:spPr>
          <a:xfrm>
            <a:off x="9318575" y="4429175"/>
            <a:ext cx="11321100" cy="19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5" name="Google Shape;215;g5d6dffd027_0_56"/>
          <p:cNvSpPr txBox="1"/>
          <p:nvPr/>
        </p:nvSpPr>
        <p:spPr>
          <a:xfrm>
            <a:off x="6495125" y="3420825"/>
            <a:ext cx="16274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6" name="Google Shape;216;g5d6dffd027_0_56"/>
          <p:cNvSpPr txBox="1"/>
          <p:nvPr/>
        </p:nvSpPr>
        <p:spPr>
          <a:xfrm>
            <a:off x="7375750" y="6935400"/>
            <a:ext cx="196392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7" name="Google Shape;217;g5d6dffd027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5803" y="4429175"/>
            <a:ext cx="16035148" cy="816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1989748fe_0_9"/>
          <p:cNvSpPr txBox="1"/>
          <p:nvPr>
            <p:ph type="title"/>
          </p:nvPr>
        </p:nvSpPr>
        <p:spPr>
          <a:xfrm>
            <a:off x="6603366" y="739983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/>
              <a:t>Animações implícitas</a:t>
            </a:r>
            <a:endParaRPr/>
          </a:p>
        </p:txBody>
      </p:sp>
      <p:pic>
        <p:nvPicPr>
          <p:cNvPr descr="n radial hero animation, as the hero flies between routes its shape appears to change from circular to rectangular.&#10;&#10;The following video (recorded at slow speed), shows an example of a radial hero animation. At the start, a row of three circular images appears at the bottom of the route. Tapping any of the circular images flies that image to a new route that displays it with a square shape. Tapping the square image flies the hero back to the original route, displayed with a circular shape." id="223" name="Google Shape;223;g41989748fe_0_9" title="Radial Hero Animatio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2975" y="4239508"/>
            <a:ext cx="4572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tandard hero animation flies the hero from one route to a new route, usually landing at a different location and with a different size.&#10;&#10;The following video (recorded at slow speed) shows a typical example. Tapping the flippers in the center of the route flies them to the upper left corner of a new, blue route, at a smaller size. Tapping the flippers in the blue route (or using the device’s back-to-previous-route gesture) flies the flippers back to the original route." id="224" name="Google Shape;224;g41989748fe_0_9" title="Standard Hero Animation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2975" y="8132033"/>
            <a:ext cx="4572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41989748fe_0_9" title="animated_container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520525" y="3896708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41989748fe_0_9"/>
          <p:cNvSpPr txBox="1"/>
          <p:nvPr/>
        </p:nvSpPr>
        <p:spPr>
          <a:xfrm>
            <a:off x="966375" y="7325700"/>
            <a:ext cx="32421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609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●"/>
            </a:pPr>
            <a:r>
              <a:rPr b="1" lang="en-US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Hero</a:t>
            </a:r>
            <a:endParaRPr b="1"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7" name="Google Shape;227;g41989748fe_0_9"/>
          <p:cNvSpPr txBox="1"/>
          <p:nvPr/>
        </p:nvSpPr>
        <p:spPr>
          <a:xfrm>
            <a:off x="11156400" y="4563150"/>
            <a:ext cx="45720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609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●"/>
            </a:pPr>
            <a:r>
              <a:rPr b="1" lang="en-US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Animated</a:t>
            </a:r>
            <a:endParaRPr b="1"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Container</a:t>
            </a:r>
            <a:endParaRPr b="1"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8" name="Google Shape;228;g41989748fe_0_9" title="animated_opacity.mp4">
            <a:hlinkClick r:id="rId9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520525" y="8572508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41989748fe_0_9"/>
          <p:cNvSpPr txBox="1"/>
          <p:nvPr/>
        </p:nvSpPr>
        <p:spPr>
          <a:xfrm>
            <a:off x="11367750" y="8572500"/>
            <a:ext cx="4149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609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●"/>
            </a:pPr>
            <a:r>
              <a:rPr b="1" lang="en-US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Animated </a:t>
            </a:r>
            <a:endParaRPr b="1"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Opacity</a:t>
            </a:r>
            <a:endParaRPr b="1"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0" name="Google Shape;230;g41989748fe_0_9"/>
          <p:cNvSpPr txBox="1"/>
          <p:nvPr/>
        </p:nvSpPr>
        <p:spPr>
          <a:xfrm>
            <a:off x="11156400" y="12624950"/>
            <a:ext cx="3242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10"/>
              </a:rPr>
              <a:t>Link das animações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1989748fe_1_13"/>
          <p:cNvSpPr txBox="1"/>
          <p:nvPr>
            <p:ph type="title"/>
          </p:nvPr>
        </p:nvSpPr>
        <p:spPr>
          <a:xfrm>
            <a:off x="5769766" y="384833"/>
            <a:ext cx="15609000" cy="3036000"/>
          </a:xfrm>
          <a:prstGeom prst="rect">
            <a:avLst/>
          </a:prstGeom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Animações com Flare</a:t>
            </a:r>
            <a:endParaRPr/>
          </a:p>
        </p:txBody>
      </p:sp>
      <p:pic>
        <p:nvPicPr>
          <p:cNvPr id="236" name="Google Shape;236;g41989748fe_1_13" title="Robo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1838" y="4352542"/>
            <a:ext cx="9400325" cy="705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1a2d2fcac_0_0"/>
          <p:cNvSpPr txBox="1"/>
          <p:nvPr>
            <p:ph type="title"/>
          </p:nvPr>
        </p:nvSpPr>
        <p:spPr>
          <a:xfrm>
            <a:off x="5769766" y="384833"/>
            <a:ext cx="15609000" cy="3036000"/>
          </a:xfrm>
          <a:prstGeom prst="rect">
            <a:avLst/>
          </a:prstGeom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g41a2d2fca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650" y="2799650"/>
            <a:ext cx="21422574" cy="1023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"/>
          <p:cNvSpPr txBox="1"/>
          <p:nvPr>
            <p:ph type="title"/>
          </p:nvPr>
        </p:nvSpPr>
        <p:spPr>
          <a:xfrm>
            <a:off x="8524389" y="4121587"/>
            <a:ext cx="13596900" cy="46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7000"/>
              <a:buFont typeface="Helvetica Neue"/>
              <a:buNone/>
            </a:pPr>
            <a:r>
              <a:rPr lang="en-US" sz="17000"/>
              <a:t>Obrigado!</a:t>
            </a:r>
            <a:endParaRPr/>
          </a:p>
        </p:txBody>
      </p:sp>
      <p:pic>
        <p:nvPicPr>
          <p:cNvPr id="248" name="Google Shape;248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000" y="8519749"/>
            <a:ext cx="1446401" cy="144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6"/>
          <p:cNvSpPr txBox="1"/>
          <p:nvPr/>
        </p:nvSpPr>
        <p:spPr>
          <a:xfrm>
            <a:off x="8835475" y="8688200"/>
            <a:ext cx="3954900" cy="11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gabul.dev</a:t>
            </a:r>
            <a:endParaRPr b="1"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0" name="Google Shape;250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8125" y="10483200"/>
            <a:ext cx="1306150" cy="130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6"/>
          <p:cNvSpPr txBox="1"/>
          <p:nvPr/>
        </p:nvSpPr>
        <p:spPr>
          <a:xfrm>
            <a:off x="8835475" y="10483200"/>
            <a:ext cx="3786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gabuldev</a:t>
            </a:r>
            <a:endParaRPr/>
          </a:p>
        </p:txBody>
      </p:sp>
      <p:pic>
        <p:nvPicPr>
          <p:cNvPr id="252" name="Google Shape;252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33050" y="9796700"/>
            <a:ext cx="2612318" cy="130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6"/>
          <p:cNvSpPr txBox="1"/>
          <p:nvPr/>
        </p:nvSpPr>
        <p:spPr>
          <a:xfrm>
            <a:off x="17655050" y="9796675"/>
            <a:ext cx="37866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gabul.dev</a:t>
            </a:r>
            <a:endParaRPr b="1"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/>
          <p:cNvSpPr txBox="1"/>
          <p:nvPr>
            <p:ph type="title"/>
          </p:nvPr>
        </p:nvSpPr>
        <p:spPr>
          <a:xfrm>
            <a:off x="4988016" y="5340008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 sz="16000"/>
              <a:t>Porque utilizar animações?</a:t>
            </a:r>
            <a:endParaRPr sz="16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d69a53579_0_5"/>
          <p:cNvSpPr txBox="1"/>
          <p:nvPr>
            <p:ph type="title"/>
          </p:nvPr>
        </p:nvSpPr>
        <p:spPr>
          <a:xfrm>
            <a:off x="5769766" y="384833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/>
              <a:t>Os 3 pilares de uma animação</a:t>
            </a:r>
            <a:endParaRPr/>
          </a:p>
        </p:txBody>
      </p:sp>
      <p:sp>
        <p:nvSpPr>
          <p:cNvPr id="77" name="Google Shape;77;g5d69a53579_0_5"/>
          <p:cNvSpPr txBox="1"/>
          <p:nvPr/>
        </p:nvSpPr>
        <p:spPr>
          <a:xfrm>
            <a:off x="9318575" y="4429175"/>
            <a:ext cx="11321100" cy="19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8" name="Google Shape;78;g5d69a53579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6025" y="2460175"/>
            <a:ext cx="10936500" cy="1093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d69a53579_0_17"/>
          <p:cNvSpPr txBox="1"/>
          <p:nvPr>
            <p:ph type="title"/>
          </p:nvPr>
        </p:nvSpPr>
        <p:spPr>
          <a:xfrm>
            <a:off x="5769766" y="384833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84" name="Google Shape;84;g5d69a53579_0_17"/>
          <p:cNvSpPr txBox="1"/>
          <p:nvPr/>
        </p:nvSpPr>
        <p:spPr>
          <a:xfrm>
            <a:off x="5769775" y="3732775"/>
            <a:ext cx="14784000" cy="19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SingleTickerProviderStateMixin</a:t>
            </a:r>
            <a:endParaRPr sz="8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TickerProviderStateMixin</a:t>
            </a:r>
            <a:endParaRPr sz="8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5" name="Google Shape;85;g5d69a53579_0_17"/>
          <p:cNvPicPr preferRelativeResize="0"/>
          <p:nvPr/>
        </p:nvPicPr>
        <p:blipFill rotWithShape="1">
          <a:blip r:embed="rId3">
            <a:alphaModFix/>
          </a:blip>
          <a:srcRect b="77050" l="0" r="0" t="0"/>
          <a:stretch/>
        </p:blipFill>
        <p:spPr>
          <a:xfrm>
            <a:off x="8106025" y="0"/>
            <a:ext cx="10936500" cy="25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5d69a53579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9142" y="5603037"/>
            <a:ext cx="11370256" cy="25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5d69a53579_0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06025" y="10119025"/>
            <a:ext cx="10767197" cy="303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d69a53579_0_23"/>
          <p:cNvSpPr txBox="1"/>
          <p:nvPr>
            <p:ph type="title"/>
          </p:nvPr>
        </p:nvSpPr>
        <p:spPr>
          <a:xfrm>
            <a:off x="5769766" y="384833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93" name="Google Shape;93;g5d69a53579_0_23"/>
          <p:cNvSpPr txBox="1"/>
          <p:nvPr/>
        </p:nvSpPr>
        <p:spPr>
          <a:xfrm>
            <a:off x="9318575" y="4429175"/>
            <a:ext cx="11321100" cy="19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4" name="Google Shape;94;g5d69a53579_0_23"/>
          <p:cNvPicPr preferRelativeResize="0"/>
          <p:nvPr/>
        </p:nvPicPr>
        <p:blipFill rotWithShape="1">
          <a:blip r:embed="rId3">
            <a:alphaModFix/>
          </a:blip>
          <a:srcRect b="41774" l="0" r="0" t="44741"/>
          <a:stretch/>
        </p:blipFill>
        <p:spPr>
          <a:xfrm>
            <a:off x="8244875" y="1165475"/>
            <a:ext cx="10936500" cy="14746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5d69a53579_0_23"/>
          <p:cNvSpPr txBox="1"/>
          <p:nvPr/>
        </p:nvSpPr>
        <p:spPr>
          <a:xfrm>
            <a:off x="6964975" y="3887075"/>
            <a:ext cx="14413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36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Char char="●"/>
            </a:pPr>
            <a:r>
              <a:rPr lang="en-US" sz="8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Tween</a:t>
            </a:r>
            <a:endParaRPr sz="8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36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Char char="●"/>
            </a:pPr>
            <a:r>
              <a:rPr lang="en-US" sz="8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TweenSequence</a:t>
            </a:r>
            <a:endParaRPr sz="8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36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Char char="●"/>
            </a:pPr>
            <a:r>
              <a:rPr lang="en-US" sz="8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SizeTween</a:t>
            </a:r>
            <a:endParaRPr sz="8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36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Char char="●"/>
            </a:pPr>
            <a:r>
              <a:rPr lang="en-US" sz="8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StepTween</a:t>
            </a:r>
            <a:endParaRPr sz="8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d69a53579_0_31"/>
          <p:cNvSpPr txBox="1"/>
          <p:nvPr>
            <p:ph type="title"/>
          </p:nvPr>
        </p:nvSpPr>
        <p:spPr>
          <a:xfrm>
            <a:off x="5769766" y="384833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101" name="Google Shape;101;g5d69a53579_0_31"/>
          <p:cNvSpPr txBox="1"/>
          <p:nvPr/>
        </p:nvSpPr>
        <p:spPr>
          <a:xfrm>
            <a:off x="9318575" y="4429175"/>
            <a:ext cx="11321100" cy="19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2" name="Google Shape;102;g5d69a53579_0_31"/>
          <p:cNvPicPr preferRelativeResize="0"/>
          <p:nvPr/>
        </p:nvPicPr>
        <p:blipFill rotWithShape="1">
          <a:blip r:embed="rId3">
            <a:alphaModFix/>
          </a:blip>
          <a:srcRect b="0" l="0" r="0" t="80928"/>
          <a:stretch/>
        </p:blipFill>
        <p:spPr>
          <a:xfrm>
            <a:off x="8619075" y="1032875"/>
            <a:ext cx="10936500" cy="20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5d69a53579_0_31"/>
          <p:cNvSpPr txBox="1"/>
          <p:nvPr/>
        </p:nvSpPr>
        <p:spPr>
          <a:xfrm>
            <a:off x="6495125" y="3420825"/>
            <a:ext cx="16274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36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Char char="●"/>
            </a:pPr>
            <a:r>
              <a:rPr lang="en-US" sz="8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Height,Width,Opacity</a:t>
            </a:r>
            <a:endParaRPr sz="8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36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Char char="●"/>
            </a:pPr>
            <a:r>
              <a:rPr lang="en-US" sz="8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Transform</a:t>
            </a:r>
            <a:endParaRPr sz="8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366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Char char="○"/>
            </a:pPr>
            <a:r>
              <a:rPr lang="en-US" sz="8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Scale</a:t>
            </a:r>
            <a:endParaRPr sz="8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366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Char char="○"/>
            </a:pPr>
            <a:r>
              <a:rPr lang="en-US" sz="8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Rotate</a:t>
            </a:r>
            <a:endParaRPr sz="8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366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Char char="○"/>
            </a:pPr>
            <a:r>
              <a:rPr lang="en-US" sz="8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Translate</a:t>
            </a:r>
            <a:endParaRPr sz="8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685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Helvetica Neue"/>
              <a:buChar char="●"/>
            </a:pPr>
            <a:r>
              <a:rPr lang="en-US" sz="7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Color.lerp </a:t>
            </a:r>
            <a:r>
              <a:rPr lang="en-US" sz="4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(ColorA,ColorB,animationController)</a:t>
            </a:r>
            <a:endParaRPr sz="4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1a49264e5_0_42"/>
          <p:cNvSpPr txBox="1"/>
          <p:nvPr>
            <p:ph type="title"/>
          </p:nvPr>
        </p:nvSpPr>
        <p:spPr>
          <a:xfrm>
            <a:off x="1748491" y="6344983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/>
              <a:t>Animated Card</a:t>
            </a:r>
            <a:endParaRPr/>
          </a:p>
        </p:txBody>
      </p:sp>
      <p:sp>
        <p:nvSpPr>
          <p:cNvPr id="109" name="Google Shape;109;g41a49264e5_0_42"/>
          <p:cNvSpPr txBox="1"/>
          <p:nvPr/>
        </p:nvSpPr>
        <p:spPr>
          <a:xfrm>
            <a:off x="9318575" y="4429175"/>
            <a:ext cx="11321100" cy="19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" name="Google Shape;110;g41a49264e5_0_42"/>
          <p:cNvSpPr txBox="1"/>
          <p:nvPr/>
        </p:nvSpPr>
        <p:spPr>
          <a:xfrm>
            <a:off x="6495125" y="3420825"/>
            <a:ext cx="16274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1" name="Google Shape;111;g41a49264e5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4875" y="962125"/>
            <a:ext cx="6869275" cy="1221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d6dffd027_0_0"/>
          <p:cNvSpPr txBox="1"/>
          <p:nvPr>
            <p:ph type="title"/>
          </p:nvPr>
        </p:nvSpPr>
        <p:spPr>
          <a:xfrm>
            <a:off x="7641216" y="825183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/>
              <a:t>Interpolação linear</a:t>
            </a:r>
            <a:endParaRPr/>
          </a:p>
        </p:txBody>
      </p:sp>
      <p:sp>
        <p:nvSpPr>
          <p:cNvPr id="117" name="Google Shape;117;g5d6dffd027_0_0"/>
          <p:cNvSpPr txBox="1"/>
          <p:nvPr/>
        </p:nvSpPr>
        <p:spPr>
          <a:xfrm>
            <a:off x="9318575" y="4429175"/>
            <a:ext cx="11321100" cy="19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8" name="Google Shape;118;g5d6dffd027_0_0"/>
          <p:cNvSpPr txBox="1"/>
          <p:nvPr/>
        </p:nvSpPr>
        <p:spPr>
          <a:xfrm>
            <a:off x="6495125" y="3420825"/>
            <a:ext cx="16274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9" name="Google Shape;119;g5d6dffd02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6700" y="3701325"/>
            <a:ext cx="9349000" cy="934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